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831" r:id="rId2"/>
    <p:sldId id="2860" r:id="rId3"/>
    <p:sldId id="2861" r:id="rId4"/>
    <p:sldId id="2862" r:id="rId5"/>
    <p:sldId id="2863" r:id="rId6"/>
    <p:sldId id="2864" r:id="rId7"/>
    <p:sldId id="2865" r:id="rId8"/>
    <p:sldId id="2866" r:id="rId9"/>
    <p:sldId id="2867" r:id="rId10"/>
    <p:sldId id="2868" r:id="rId11"/>
    <p:sldId id="2869" r:id="rId12"/>
    <p:sldId id="2870" r:id="rId13"/>
    <p:sldId id="2871" r:id="rId14"/>
    <p:sldId id="2872" r:id="rId15"/>
    <p:sldId id="2873" r:id="rId16"/>
    <p:sldId id="2874" r:id="rId17"/>
    <p:sldId id="2875" r:id="rId18"/>
    <p:sldId id="2876" r:id="rId19"/>
    <p:sldId id="2877" r:id="rId20"/>
    <p:sldId id="2878" r:id="rId21"/>
    <p:sldId id="2879" r:id="rId22"/>
    <p:sldId id="2880" r:id="rId23"/>
  </p:sldIdLst>
  <p:sldSz cx="9144000" cy="5143500" type="screen16x9"/>
  <p:notesSz cx="9777413" cy="6646863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86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MATLAB Fundamental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dirty="0">
                <a:latin typeface="+mn-lt"/>
                <a:ea typeface="+mn-ea"/>
                <a:cs typeface="+mn-ea"/>
                <a:sym typeface="+mn-lt"/>
              </a:rPr>
              <a:t>Laboratory Handbook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(MATLAB)</a:t>
            </a:r>
            <a:r>
              <a:rPr lang="en-GB" altLang="en-US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GB" altLang="en-US" dirty="0">
                <a:latin typeface="+mn-lt"/>
                <a:ea typeface="+mn-ea"/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Chapter </a:t>
            </a:r>
            <a:r>
              <a:rPr lang="en-US" altLang="zh-CN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12  </a:t>
            </a:r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Image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Processing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3CAF02-94B6-512F-1B4B-36C88F7C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Derivatives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9BE488B-42D1-377B-7044-F725CA174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 = </a:t>
            </a: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('gaussian', [31 31], 5);   % 2D Gaussian </a:t>
            </a:r>
            <a:r>
              <a:rPr lang="el-GR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σ=5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hx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conv2(g, [1 -1], 'same');         % Gaussian derivative (x-direction)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hy = conv2(g, [1; -1], 'same');        % Gaussian derivative (y-direction)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Ix = conv2(</a:t>
            </a: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hx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'same');      % Image derivative in x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Iy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conv2(</a:t>
            </a:r>
            <a:r>
              <a:rPr lang="en-US" altLang="zh-CN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hy, 'same');      % Image derivative in y</a:t>
            </a:r>
          </a:p>
          <a:p>
            <a:endParaRPr lang="en-US" altLang="zh-CN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tic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toc</a:t>
            </a:r>
          </a:p>
          <a:p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9402562-F8C6-F851-E39E-F893B7A6FC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96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CAD82F1-69D2-09F3-5CE2-B9895233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Operations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A3207BA-195E-3BA9-C072-C4DBFFB72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Convolution is a fundamental linear filtering operation. A small matrix (kernel) is slid over the image, multiplying and summing local pixels to produce the output.</a:t>
            </a:r>
          </a:p>
          <a:p>
            <a:r>
              <a:rPr lang="en-US" altLang="zh-CN" dirty="0"/>
              <a:t>Convolution can implement blurring, sharpening, edge detection, etc.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im2double(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imread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('elephant.png'));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 = ones(5,5)/25;                      % 5x5 averaging kernel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 = [1 0 -1; 1 0 -1; 1 0 -1];   % This kernel detects vertical edges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I_box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h, 'same');         % Apply convolution, keep same size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figure;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imagesc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I_box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); colormap gray;  </a:t>
            </a:r>
          </a:p>
          <a:p>
            <a:pPr marL="0" indent="0">
              <a:buNone/>
            </a:pPr>
            <a:r>
              <a:rPr lang="en-US" altLang="zh-CN" dirty="0"/>
              <a:t> In MATLAB, conv2(</a:t>
            </a:r>
            <a:r>
              <a:rPr lang="en-US" altLang="zh-CN" dirty="0" err="1"/>
              <a:t>A,h,'same</a:t>
            </a:r>
            <a:r>
              <a:rPr lang="en-US" altLang="zh-CN" dirty="0"/>
              <a:t>') applies filter h centered at each pixel. Complex filters (e.g. Gaussian or edge detectors) are implemented similarly.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help conv2</a:t>
            </a:r>
            <a:endParaRPr lang="zh-CN" altLang="en-US" dirty="0">
              <a:solidFill>
                <a:srgbClr val="C854BD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998B6F5-EEFE-C438-333D-4B4D22F6D5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AE39A1-A45C-2C84-3A5B-930B6A3F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854BD"/>
                </a:solidFill>
              </a:rPr>
              <a:t>Smoothing</a:t>
            </a:r>
            <a:r>
              <a:rPr lang="en-US" altLang="zh-CN" dirty="0"/>
              <a:t> and Difference Masks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9E7EB4-9B6B-EB1B-9306-E04B32007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854BD"/>
                </a:solidFill>
              </a:rPr>
              <a:t>help </a:t>
            </a:r>
            <a:r>
              <a:rPr lang="en-US" altLang="zh-CN" dirty="0" err="1">
                <a:solidFill>
                  <a:srgbClr val="C854BD"/>
                </a:solidFill>
              </a:rPr>
              <a:t>fspecial</a:t>
            </a:r>
            <a:endParaRPr lang="en-US" altLang="zh-CN" dirty="0">
              <a:solidFill>
                <a:srgbClr val="C854BD"/>
              </a:solidFill>
            </a:endParaRPr>
          </a:p>
          <a:p>
            <a:endParaRPr lang="en-US" altLang="zh-CN" dirty="0">
              <a:solidFill>
                <a:srgbClr val="C854BD"/>
              </a:solidFill>
            </a:endParaRPr>
          </a:p>
          <a:p>
            <a:r>
              <a:rPr lang="en-US" altLang="zh-CN" dirty="0"/>
              <a:t>Box masks</a:t>
            </a:r>
          </a:p>
          <a:p>
            <a:r>
              <a:rPr lang="en-US" altLang="zh-CN" dirty="0"/>
              <a:t>Gaussian mask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h_box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('average', [7 7]);     % 7×7 </a:t>
            </a:r>
            <a:r>
              <a:rPr lang="en-US" altLang="zh-CN" b="1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box filter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I_smooth_box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I_double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h_box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h_gauss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('gaussian', [7 7], 2); % 7×7 </a:t>
            </a:r>
            <a:r>
              <a:rPr lang="en-US" altLang="zh-CN" b="1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Gaussian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l-GR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σ=2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I_smooth_gauss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I_double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h_gauss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23415A1-5029-6044-4CF3-FD04F94319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1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0827490-82C2-8D81-3E72-FC111EED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854BD"/>
                </a:solidFill>
              </a:rPr>
              <a:t>Smoothing</a:t>
            </a:r>
            <a:r>
              <a:rPr lang="en-US" altLang="zh-CN" dirty="0"/>
              <a:t> and Difference Masks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0A9C3C7-9608-6450-8D11-D510D00D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% Create 5x5 and 25x25 box filters (normalized to sum to 1)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h_small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ones(5,5) / 25;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h_large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ones(25,25) / 625;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% Alternatively: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h_small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('average', [5 5]);    % 5x5 average filter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h_large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('average', [25 25]);  % 25x25 average filter</a:t>
            </a:r>
          </a:p>
          <a:p>
            <a:pPr marL="0" indent="0">
              <a:buNone/>
            </a:pPr>
            <a:endParaRPr lang="en-US" altLang="zh-CN" dirty="0">
              <a:solidFill>
                <a:srgbClr val="C854BD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 = im2double(rgb2gray(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Ib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));            % example image (elephant) as double grayscale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I_blur1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h_small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    % apply 5x5 blur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I_blur2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h_large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    % apply 25x25 blur</a:t>
            </a:r>
          </a:p>
          <a:p>
            <a:pPr marL="0" indent="0">
              <a:buNone/>
            </a:pPr>
            <a:endParaRPr lang="zh-CN" altLang="en-US" dirty="0">
              <a:solidFill>
                <a:srgbClr val="C854BD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1E0DD2D-8F91-799D-3109-63272D6E4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23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63BE8F1-FE1F-FD6C-48D8-FF672884B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7499FEB-C60C-A3A1-2943-A38543AF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Smoothing and </a:t>
            </a:r>
            <a:r>
              <a:rPr lang="en-US" altLang="zh-CN" dirty="0">
                <a:solidFill>
                  <a:srgbClr val="C854BD"/>
                </a:solidFill>
              </a:rPr>
              <a:t>Difference</a:t>
            </a:r>
            <a:r>
              <a:rPr lang="en-US" altLang="zh-CN" dirty="0"/>
              <a:t> Masks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E4F9B40-D253-787B-BA20-1E735D67F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1D Difference Masks: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dx = [1 -1];                     % horizontal difference filter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Iy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dx', 'same');      % vertical difference (by using column vector)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Ix = conv2(I, dx, 'same');       % horizontal difference</a:t>
            </a:r>
          </a:p>
          <a:p>
            <a:pPr marL="0" indent="0">
              <a:buNone/>
            </a:pPr>
            <a:r>
              <a:rPr lang="en-US" altLang="zh-CN" b="1" dirty="0"/>
              <a:t>Laplacian Filter (2D second-order difference):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h_lap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laplacian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', 0);   % standard 3x3 Laplacian kernel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I_lap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h_lap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7D5208E-A06A-C4F7-07E3-4A1C496821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F0203FB-984A-E98A-4F6E-5A92A0F3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587" y="3869081"/>
            <a:ext cx="1151470" cy="85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0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3CAF02-94B6-512F-1B4B-36C88F7C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Difference-of-Gaussians (</a:t>
            </a:r>
            <a:r>
              <a:rPr lang="en-US" altLang="zh-CN" dirty="0" err="1"/>
              <a:t>DoG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9BE488B-42D1-377B-7044-F725CA174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g1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('gaussian',[31 31], 2);   % Gaussian sigma=2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g2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('gaussian',[31 31], 5);   % Gaussian sigma=5 (wider blur)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h_dog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g1 - g2;                        % difference of Gaussians kernel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I_dog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h_dog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</a:t>
            </a:r>
          </a:p>
          <a:p>
            <a:endParaRPr lang="en-US" altLang="zh-CN" dirty="0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tic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toc</a:t>
            </a:r>
          </a:p>
          <a:p>
            <a:endParaRPr lang="zh-CN" alt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9402562-F8C6-F851-E39E-F893B7A6FC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5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A3A7F2B-86EF-C779-54E8-E08D30554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5055056-F4F7-F5C2-1E60-28D05C3F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Smoothing and </a:t>
            </a:r>
            <a:r>
              <a:rPr lang="en-US" altLang="zh-CN" dirty="0">
                <a:solidFill>
                  <a:srgbClr val="C854BD"/>
                </a:solidFill>
              </a:rPr>
              <a:t>Difference</a:t>
            </a:r>
            <a:r>
              <a:rPr lang="en-US" altLang="zh-CN" dirty="0"/>
              <a:t> Masks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38F8647-6D2A-A2D5-1FF0-6A66CE29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Difference masks and filters help </a:t>
            </a:r>
            <a:r>
              <a:rPr lang="en-US" altLang="zh-CN" b="1" dirty="0"/>
              <a:t>detect changes in intensity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1st-order differences (like [1 -1]) detect edges in one orientation.</a:t>
            </a:r>
          </a:p>
          <a:p>
            <a:r>
              <a:rPr lang="en-US" altLang="zh-CN" dirty="0"/>
              <a:t>2nd-order differences (Laplacian) detect edges but typically require careful interpretation (zero-crossings).</a:t>
            </a:r>
          </a:p>
          <a:p>
            <a:r>
              <a:rPr lang="en-US" altLang="zh-CN" dirty="0"/>
              <a:t>Difference-of-Gaussians detects edges and blobs at a given scale, mimicking vision systems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79470D0-0334-5137-ECD0-A69D4ACE85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1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2F11812-9335-6CF0-D3CB-1B2D33C8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Edge Detection Techniques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B4E4E12-FFE4-5CE0-8768-D84ACD10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Sobel Operator</a:t>
            </a:r>
          </a:p>
          <a:p>
            <a:r>
              <a:rPr lang="en-US" altLang="zh-CN" dirty="0"/>
              <a:t>Prewitt Operator</a:t>
            </a:r>
          </a:p>
          <a:p>
            <a:r>
              <a:rPr lang="en-US" altLang="zh-CN" dirty="0"/>
              <a:t>Gaussian Derivative (gradient)</a:t>
            </a:r>
          </a:p>
          <a:p>
            <a:r>
              <a:rPr lang="en-US" altLang="zh-CN" dirty="0"/>
              <a:t>Laplacian of Gaussian (</a:t>
            </a:r>
            <a:r>
              <a:rPr lang="en-US" altLang="zh-CN" dirty="0" err="1"/>
              <a:t>LoG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Canny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49ED707-EF3C-FEF9-E794-AF96F06A57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8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590EE28-187A-99F6-04AC-5424E273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Sobel and Prewitt operators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5051355-38C5-ACA5-776F-C57AC1F79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hs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sobel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');         % Sobel kernels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Gx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hs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      % horizontal gradient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Gy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hs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', 'same');     % vertical gradient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M_sobel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sqrt(Gx.^2 + Gy.^2);</a:t>
            </a:r>
          </a:p>
          <a:p>
            <a:pPr marL="0" indent="0">
              <a:buNone/>
            </a:pPr>
            <a:endParaRPr lang="en-US" altLang="zh-CN" dirty="0">
              <a:solidFill>
                <a:srgbClr val="C854BD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hp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prewitt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');       % Prewitt kernels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Px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hp, 'same');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Py = conv2(I, hp', 'same');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M_prewitt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sqrt(Px.^2 + Py.^2);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8C5662D-01BB-B039-D754-F836B3DCF6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47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0B74E6-E308-1DAB-07B0-582AFC41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Laplacian of Gaussian (</a:t>
            </a:r>
            <a:r>
              <a:rPr lang="en-US" altLang="zh-CN" dirty="0" err="1"/>
              <a:t>LoG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69EC9C7-9EE7-1DA3-FC71-AA90FAC2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fspecial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('log', [15 15], 2.0);   %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filter, 15x15 kernel, </a:t>
            </a:r>
            <a:r>
              <a:rPr lang="el-GR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σ=2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conv2(I,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h_log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, 'same');</a:t>
            </a:r>
          </a:p>
          <a:p>
            <a:pPr marL="0" indent="0">
              <a:buNone/>
            </a:pPr>
            <a:endParaRPr lang="zh-CN" altLang="en-US" dirty="0">
              <a:solidFill>
                <a:srgbClr val="C854BD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1711FEF-4457-3C85-1754-C2467C9C01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9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61568CE-BEA3-CEE1-7579-B924A9A42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="" xmlns:a16="http://schemas.microsoft.com/office/drawing/2014/main" id="{02A20D0A-E450-5D79-81AF-99D507EB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="" xmlns:a16="http://schemas.microsoft.com/office/drawing/2014/main" id="{0F03324B-49EB-E53A-5315-977757D3E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942" y="2597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781FF843-1BFD-2E82-4EF5-532FE53B9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840" y="1497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xmlns="" id="{C4497D6E-A773-CAE5-4D8C-4100610A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" y="269905"/>
            <a:ext cx="9182100" cy="267190"/>
          </a:xfrm>
        </p:spPr>
        <p:txBody>
          <a:bodyPr/>
          <a:lstStyle/>
          <a:p>
            <a:r>
              <a:rPr lang="en-US" altLang="zh-CN" dirty="0"/>
              <a:t>Image Processing Fundamentals</a:t>
            </a:r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D4ABBC16-4B4B-0D70-C2D7-382B82E4D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227871"/>
            <a:ext cx="8298180" cy="1954432"/>
          </a:xfrm>
        </p:spPr>
        <p:txBody>
          <a:bodyPr>
            <a:noAutofit/>
          </a:bodyPr>
          <a:lstStyle/>
          <a:p>
            <a:r>
              <a:rPr lang="en-US" altLang="zh-CN" sz="1600" dirty="0"/>
              <a:t>The function </a:t>
            </a:r>
            <a:r>
              <a:rPr lang="en-US" altLang="zh-CN" sz="1600" dirty="0" err="1">
                <a:solidFill>
                  <a:srgbClr val="C854BD"/>
                </a:solidFill>
              </a:rPr>
              <a:t>imread</a:t>
            </a:r>
            <a:r>
              <a:rPr lang="en-US" altLang="zh-CN" sz="1600" dirty="0"/>
              <a:t> reads an image from a file into the MATLAB workspace.</a:t>
            </a:r>
          </a:p>
          <a:p>
            <a:r>
              <a:rPr lang="en-US" altLang="zh-CN" sz="1600" dirty="0"/>
              <a:t>MATLAB images can be of type intensity (grayscale), binary, or RGB (Color)</a:t>
            </a:r>
          </a:p>
          <a:p>
            <a:r>
              <a:rPr lang="en-US" altLang="zh-CN" sz="1600" dirty="0"/>
              <a:t>Intensity images use values [0,1] (double) or [0,255] (uint8) to represent brightness, whereas binary images have values 0 or 1, and RGB images are stored as three matrices (one per color channel)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</a:t>
            </a:r>
            <a:r>
              <a:rPr lang="en-US" altLang="zh-CN" sz="16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imread</a:t>
            </a:r>
            <a:r>
              <a:rPr lang="en-US" altLang="zh-CN" sz="16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('rooster.jpg');         % Read color image </a:t>
            </a:r>
          </a:p>
          <a:p>
            <a:pPr marL="0" indent="0">
              <a:buNone/>
            </a:pPr>
            <a:r>
              <a:rPr lang="en-US" altLang="zh-CN" sz="16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</a:t>
            </a:r>
            <a:r>
              <a:rPr lang="en-US" altLang="zh-CN" sz="16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6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imread</a:t>
            </a:r>
            <a:r>
              <a:rPr lang="en-US" altLang="zh-CN" sz="16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('elephant.png');       % Read another image</a:t>
            </a:r>
          </a:p>
          <a:p>
            <a:pPr marL="0" indent="0">
              <a:buNone/>
            </a:pPr>
            <a:r>
              <a:rPr lang="en-US" altLang="zh-CN" sz="16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6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rgb2gray(I);             % Convert RGB to grayscale </a:t>
            </a:r>
          </a:p>
          <a:p>
            <a:pPr marL="0" indent="0">
              <a:buNone/>
            </a:pPr>
            <a:r>
              <a:rPr lang="en-US" altLang="zh-CN" sz="16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6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im2double(</a:t>
            </a:r>
            <a:r>
              <a:rPr lang="en-US" altLang="zh-CN" sz="16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6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     % Convert to double precision [0,1]</a:t>
            </a:r>
          </a:p>
          <a:p>
            <a:pPr marL="0" indent="0">
              <a:buNone/>
            </a:pPr>
            <a:r>
              <a:rPr lang="en-US" altLang="zh-CN" sz="16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imshow</a:t>
            </a:r>
            <a:r>
              <a:rPr lang="en-US" altLang="zh-CN" sz="16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6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6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(I(:,:,1)));</a:t>
            </a:r>
          </a:p>
        </p:txBody>
      </p:sp>
    </p:spTree>
    <p:extLst>
      <p:ext uri="{BB962C8B-B14F-4D97-AF65-F5344CB8AC3E}">
        <p14:creationId xmlns:p14="http://schemas.microsoft.com/office/powerpoint/2010/main" val="32545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FC1C81-9F60-AF2B-43F3-B045BDEC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Canny edge detector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7ABC47D-D9FF-9C6E-267D-29707E0F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Gaussian smoothing to reduce noise (σ typically 1–2).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Gradient computation (usually via Sobel) to get magnitude and direction.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Non-maximum suppression: thin edges by keeping only local maxima along the gradient direction.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Double threshold + hysteresis: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altLang="zh-CN" dirty="0"/>
              <a:t>Pixels above the high threshold → strong edges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altLang="zh-CN" dirty="0"/>
              <a:t>Pixels between low and high → weak edges (kept only if connected to a strong edge)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altLang="zh-CN" dirty="0"/>
              <a:t>Below low → discarded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6939C8C6-E1EE-8177-7BB5-9467DF219F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0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1E977F7-01EC-2C8C-FDDB-13F7A432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Canny (Multi-Stage Optimal Edge Detector)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5DD49C4-2BD7-CEBC-958F-52C3C5C3C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sigma = 1.5;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lowThresh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0.1;    % adjust to taste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highThresh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0.3;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BW = edge(I, 'Canny', [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lowThresh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highThresh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], sigma);</a:t>
            </a:r>
          </a:p>
          <a:p>
            <a:pPr marL="0" indent="0">
              <a:buNone/>
            </a:pPr>
            <a:endParaRPr lang="en-US" altLang="zh-CN" dirty="0">
              <a:solidFill>
                <a:srgbClr val="C854BD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% Display: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figure;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subplot(2,2,1),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imshow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(I),         title('Original');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subplot(2,2,2),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imagesc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M_sobel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),  colormap gray;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colorbar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; title('Sobel');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subplot(2,2,3),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imagesc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I_log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),    colormap gray;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colorbar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; title('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LoG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');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subplot(2,2,4), </a:t>
            </a:r>
            <a:r>
              <a:rPr lang="en-US" altLang="zh-CN" dirty="0" err="1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imshow</a:t>
            </a:r>
            <a:r>
              <a:rPr lang="en-US" altLang="zh-CN" dirty="0">
                <a:solidFill>
                  <a:srgbClr val="C854BD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(BW),        title('Canny');</a:t>
            </a:r>
          </a:p>
          <a:p>
            <a:pPr marL="0" indent="0">
              <a:buNone/>
            </a:pPr>
            <a:endParaRPr lang="zh-CN" alt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3E96A2D-8D66-B68A-3DAA-A2CC7410BF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05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7BFC32-D1B5-EB7A-3A1C-5FF8B0EC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Edge Detection Techniques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3BA794-ECB4-73C2-08DD-60C2FEA50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Sobel</a:t>
            </a:r>
            <a:r>
              <a:rPr lang="en-US" altLang="zh-CN" dirty="0"/>
              <a:t>/Prewitt: simple gradient magnitude, thicker edges, more noise.</a:t>
            </a:r>
          </a:p>
          <a:p>
            <a:r>
              <a:rPr lang="en-US" altLang="zh-CN" b="1" dirty="0" err="1"/>
              <a:t>LoG</a:t>
            </a:r>
            <a:r>
              <a:rPr lang="en-US" altLang="zh-CN" dirty="0"/>
              <a:t>: highlights zero-crossings, often produces double-lined edges that require post-processing.</a:t>
            </a:r>
          </a:p>
          <a:p>
            <a:r>
              <a:rPr lang="en-US" altLang="zh-CN" b="1" dirty="0"/>
              <a:t>Canny</a:t>
            </a:r>
            <a:r>
              <a:rPr lang="en-US" altLang="zh-CN" dirty="0"/>
              <a:t>: yields thin, clean, connected edges, robust to noise (thanks to initial smoothing) and uses adaptive thresholding via hysteresis.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FD82451-56A2-C7D6-52E7-D2B7663557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62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AEC24A1-37BF-2DB1-B993-7A21B020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Conversion and Display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484D035-D826-DBFA-F744-7B254B139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500" dirty="0"/>
              <a:t> To change an image’s format or colormap, MATLAB provides functions like </a:t>
            </a:r>
            <a:r>
              <a:rPr lang="en-US" altLang="zh-CN" sz="1500" dirty="0">
                <a:solidFill>
                  <a:srgbClr val="C854BD"/>
                </a:solidFill>
              </a:rPr>
              <a:t>colormap</a:t>
            </a:r>
            <a:r>
              <a:rPr lang="en-US" altLang="zh-CN" sz="1500" dirty="0"/>
              <a:t> and image conversion routines (e.g. </a:t>
            </a:r>
            <a:r>
              <a:rPr lang="en-US" altLang="zh-CN" sz="1500" dirty="0">
                <a:solidFill>
                  <a:srgbClr val="C854BD"/>
                </a:solidFill>
              </a:rPr>
              <a:t>rgb2gray</a:t>
            </a:r>
            <a:r>
              <a:rPr lang="en-US" altLang="zh-CN" sz="1500" dirty="0"/>
              <a:t>, </a:t>
            </a:r>
            <a:r>
              <a:rPr lang="en-US" altLang="zh-CN" sz="1500" dirty="0">
                <a:solidFill>
                  <a:srgbClr val="C854BD"/>
                </a:solidFill>
              </a:rPr>
              <a:t>im2bw</a:t>
            </a:r>
            <a:r>
              <a:rPr lang="en-US" altLang="zh-CN" sz="1500" dirty="0"/>
              <a:t>, </a:t>
            </a:r>
            <a:r>
              <a:rPr lang="en-US" altLang="zh-CN" sz="1500" dirty="0">
                <a:solidFill>
                  <a:srgbClr val="C854BD"/>
                </a:solidFill>
              </a:rPr>
              <a:t>ind2rgb</a:t>
            </a:r>
            <a:r>
              <a:rPr lang="en-US" altLang="zh-CN" sz="1500" dirty="0"/>
              <a:t>, </a:t>
            </a:r>
            <a:r>
              <a:rPr lang="en-US" altLang="zh-CN" sz="1500" dirty="0">
                <a:solidFill>
                  <a:srgbClr val="C854BD"/>
                </a:solidFill>
              </a:rPr>
              <a:t>mat2gray</a:t>
            </a:r>
            <a:r>
              <a:rPr lang="en-US" altLang="zh-CN" sz="1500" dirty="0"/>
              <a:t>). </a:t>
            </a:r>
          </a:p>
          <a:p>
            <a:r>
              <a:rPr lang="en-US" altLang="zh-CN" sz="1500" dirty="0"/>
              <a:t>By default, </a:t>
            </a:r>
            <a:r>
              <a:rPr lang="en-US" altLang="zh-CN" sz="1500" dirty="0" err="1">
                <a:solidFill>
                  <a:srgbClr val="C854BD"/>
                </a:solidFill>
              </a:rPr>
              <a:t>imshow</a:t>
            </a:r>
            <a:r>
              <a:rPr lang="en-US" altLang="zh-CN" sz="1500" dirty="0"/>
              <a:t> displays grayscale correctly, but </a:t>
            </a:r>
            <a:r>
              <a:rPr lang="en-US" altLang="zh-CN" sz="1500" dirty="0" err="1">
                <a:solidFill>
                  <a:srgbClr val="C854BD"/>
                </a:solidFill>
              </a:rPr>
              <a:t>imagesc</a:t>
            </a:r>
            <a:r>
              <a:rPr lang="en-US" altLang="zh-CN" sz="1500" dirty="0"/>
              <a:t> uses the current colormap.</a:t>
            </a:r>
          </a:p>
          <a:p>
            <a:endParaRPr lang="en-US" altLang="zh-CN" sz="1500" dirty="0"/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figure;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imshow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                      % Display image (grayscale by default)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figure;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 colormap gray;      % Display with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and gray colormap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colorbar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; axis off; axis equal;        % Hide axis labels, enforce equal aspect</a:t>
            </a:r>
          </a:p>
          <a:p>
            <a:pPr marL="0" indent="0">
              <a:buNone/>
            </a:pPr>
            <a:endParaRPr lang="zh-CN" altLang="en-US" sz="15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A94A8D5-19E4-95A3-E2F0-F86AFCE695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5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89F6D3-68A0-B655-9A82-0E88D068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Reshaping, Cropping and Creation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AE6C918-D3C9-7A44-B3D2-C4C22B7F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36134"/>
            <a:ext cx="7886700" cy="4031129"/>
          </a:xfrm>
        </p:spPr>
        <p:txBody>
          <a:bodyPr>
            <a:normAutofit/>
          </a:bodyPr>
          <a:lstStyle/>
          <a:p>
            <a:r>
              <a:rPr lang="en-US" altLang="zh-CN" sz="1500" dirty="0"/>
              <a:t>In MATLAB, an image is stored as a </a:t>
            </a:r>
            <a:r>
              <a:rPr lang="en-US" altLang="zh-CN" sz="1500" b="1" dirty="0"/>
              <a:t>matrix</a:t>
            </a:r>
            <a:r>
              <a:rPr lang="en-US" altLang="zh-CN" sz="1500" dirty="0"/>
              <a:t>. You can reshape, crop, or modify parts of an image using standard matrix indexing. Creating synthetic images allows controlled experiments.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cropped = I(100:320, 80:380); % Crop a region from an image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cropped(150:200,1:50) = 255; % Make part of the image white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% Create a synthetic image with three intensity levels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 = zeros(201, 201);        % All black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Iart(51:150, 51:150) = 1;      % White square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Iart(81:120,:) = 0.5;          % Gray horizontal band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Iart(:,81:120) = 0.75;         % Brighter vertical band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% Convert to vector and back to matrix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Iartv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Iart(:);               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Inew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reshape(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Iartv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201, 201);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95C9B41-C702-48A4-E884-C69948E231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3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2E086AA-19F7-9AB6-4658-1CBD88CA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Resizing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F5783AF-B612-FF2A-82DD-FC48A2BE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imread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('elephant.png');        % Read the image</a:t>
            </a:r>
            <a:endParaRPr lang="zh-CN" altLang="en-US" sz="135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rgb2gray(I);              % Convert to grayscale (if needed)</a:t>
            </a:r>
          </a:p>
          <a:p>
            <a:pPr marL="0" indent="0">
              <a:buNone/>
            </a:pPr>
            <a:endParaRPr lang="en-US" altLang="zh-CN" sz="135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Ibsmall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imresize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0.5);   % Scale down by factor of 0.5</a:t>
            </a:r>
            <a:endParaRPr lang="zh-CN" altLang="en-US" sz="135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Iblarge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imresize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2);     % Scale up by factor of 2</a:t>
            </a:r>
            <a:endParaRPr lang="zh-CN" altLang="en-US" sz="135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zh-CN" altLang="en-US" sz="135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figure;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subplot(1,3,1),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imshow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I_gray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 title('Original');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subplot(1,3,2),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imshow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Ibsmall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 title('Scaled Down');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subplot(1,3,3),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imshow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Iblarge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 title('Scaled Up');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E860A15-2138-9A3B-2A7A-553C646BC0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52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231F0F4-CA24-D288-03A8-4C8005D3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Output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B236262-55F7-842F-8E99-185B858DB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% Save image as PNG file</a:t>
            </a:r>
          </a:p>
          <a:p>
            <a:pPr marL="0" indent="0">
              <a:buNone/>
            </a:pP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imwrite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Inew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'rooster_new.png', '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png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  </a:t>
            </a:r>
          </a:p>
          <a:p>
            <a:pPr marL="0" indent="0">
              <a:buNone/>
            </a:pPr>
            <a:endParaRPr lang="en-US" altLang="zh-CN" sz="135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% Save image in MATLAB format</a:t>
            </a:r>
          </a:p>
          <a:p>
            <a:pPr marL="0" indent="0">
              <a:buNone/>
            </a:pP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save('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my_processed_image.mat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', </a:t>
            </a:r>
            <a:r>
              <a:rPr lang="en-US" altLang="zh-CN" sz="135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Inew</a:t>
            </a:r>
            <a:r>
              <a:rPr lang="en-US" altLang="zh-CN" sz="135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 </a:t>
            </a:r>
            <a:endParaRPr lang="zh-CN" altLang="en-US" sz="135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2F07BCD-DB2B-8FDF-1B03-3CCCF94817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61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CAD82F1-69D2-09F3-5CE2-B9895233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Operations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A3207BA-195E-3BA9-C072-C4DBFFB72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5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Convolution is a fundamental linear filtering operation. A small matrix (kernel) is slid over the image, multiplying and summing local pixels to produce the output.</a:t>
            </a:r>
          </a:p>
          <a:p>
            <a:r>
              <a:rPr lang="en-US" altLang="zh-CN" sz="15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Convolution can implement blurring, sharpening, edge detection, etc.</a:t>
            </a:r>
          </a:p>
          <a:p>
            <a:endParaRPr lang="en-US" altLang="zh-CN" sz="15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img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im2double(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imread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('elephant.png'));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 = ones(5,5)/25;                      % 5x5 averaging kernel 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I_box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conv2(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img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h, 'same');         % Apply convolution, keep same size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figure;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I_box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 colormap gray;  </a:t>
            </a:r>
          </a:p>
          <a:p>
            <a:pPr marL="0" indent="0">
              <a:buNone/>
            </a:pPr>
            <a:endParaRPr lang="en-US" altLang="zh-CN" sz="150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 MATLAB, conv2(</a:t>
            </a:r>
            <a:r>
              <a:rPr lang="en-US" altLang="zh-CN" sz="15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A,h,'same</a:t>
            </a:r>
            <a:r>
              <a:rPr lang="en-US" altLang="zh-CN" sz="15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 applies filter h centered at each pixel. Complex filters (e.g. Gaussian or edge detectors) are implemented similarly.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help conv2</a:t>
            </a: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998B6F5-EEFE-C438-333D-4B4D22F6D5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90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AE39A1-A45C-2C84-3A5B-930B6A3F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854BD"/>
                </a:solidFill>
              </a:rPr>
              <a:t>Smoothing</a:t>
            </a:r>
            <a:r>
              <a:rPr lang="en-US" altLang="zh-CN" dirty="0"/>
              <a:t> and Difference Masks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9E7EB4-9B6B-EB1B-9306-E04B32007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500" dirty="0">
                <a:solidFill>
                  <a:srgbClr val="C854BD"/>
                </a:solidFill>
              </a:rPr>
              <a:t>help </a:t>
            </a:r>
            <a:r>
              <a:rPr lang="en-US" altLang="zh-CN" sz="1500" dirty="0" err="1">
                <a:solidFill>
                  <a:srgbClr val="C854BD"/>
                </a:solidFill>
              </a:rPr>
              <a:t>fspecial</a:t>
            </a:r>
            <a:endParaRPr lang="en-US" altLang="zh-CN" sz="1500" dirty="0">
              <a:solidFill>
                <a:srgbClr val="C854BD"/>
              </a:solidFill>
            </a:endParaRPr>
          </a:p>
          <a:p>
            <a:endParaRPr lang="en-US" altLang="zh-CN" sz="1500" dirty="0">
              <a:solidFill>
                <a:srgbClr val="C854BD"/>
              </a:solidFill>
            </a:endParaRPr>
          </a:p>
          <a:p>
            <a:r>
              <a:rPr lang="en-US" altLang="zh-CN" sz="1500" dirty="0"/>
              <a:t>Box masks</a:t>
            </a:r>
          </a:p>
          <a:p>
            <a:r>
              <a:rPr lang="en-US" altLang="zh-CN" sz="1500" dirty="0"/>
              <a:t>Gaussian mask</a:t>
            </a:r>
          </a:p>
          <a:p>
            <a:endParaRPr lang="en-US" altLang="zh-CN" sz="1500" dirty="0"/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h_box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('average', [7 7]);     % 7×7 box filter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I_smooth_box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conv2(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h_box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'same');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h_gauss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('gaussian', [7 7], 2); % 7×7 Gaussian, </a:t>
            </a:r>
            <a:r>
              <a:rPr lang="el-GR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σ=2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I_smooth_gauss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conv2(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h_gauss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'same');</a:t>
            </a:r>
          </a:p>
          <a:p>
            <a:pPr marL="0" indent="0">
              <a:buNone/>
            </a:pPr>
            <a:endParaRPr lang="zh-CN" altLang="en-US" sz="15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23415A1-5029-6044-4CF3-FD04F94319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4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63BE8F1-FE1F-FD6C-48D8-FF672884B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7499FEB-C60C-A3A1-2943-A38543AF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Smoothing and </a:t>
            </a:r>
            <a:r>
              <a:rPr lang="en-US" altLang="zh-CN" dirty="0">
                <a:solidFill>
                  <a:srgbClr val="C854BD"/>
                </a:solidFill>
              </a:rPr>
              <a:t>Difference</a:t>
            </a:r>
            <a:r>
              <a:rPr lang="en-US" altLang="zh-CN" dirty="0"/>
              <a:t> Masks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E4F9B40-D253-787B-BA20-1E735D67F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h_sobel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         % 3×3 Sobel horizontal filter</a:t>
            </a: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h_prewitt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prewitt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     % 3×3 Prewitt horizontal filter</a:t>
            </a:r>
          </a:p>
          <a:p>
            <a:pPr marL="0" indent="0">
              <a:buNone/>
            </a:pPr>
            <a:endParaRPr lang="en-US" altLang="zh-CN" sz="150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sobel_x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fspecial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('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');          </a:t>
            </a: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sobel_y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sobel_x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';                  </a:t>
            </a: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Gx = conv2(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sobel_x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'same');  </a:t>
            </a: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Gy = conv2(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I_double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sobel_y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'same');  </a:t>
            </a:r>
          </a:p>
          <a:p>
            <a:pPr marL="0" indent="0">
              <a:buNone/>
            </a:pPr>
            <a:endParaRPr lang="en-US" altLang="zh-CN" sz="1500" dirty="0">
              <a:solidFill>
                <a:srgbClr val="C854BD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 = sqrt(Gx.^2 + Gy.^2); 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figure,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(G); colormap gray;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colorbar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subplot(1,2,1),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(Gx); title('Vertical edges (Gx)'); colormap gray;</a:t>
            </a:r>
          </a:p>
          <a:p>
            <a:pPr marL="0" indent="0">
              <a:buNone/>
            </a:pP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subplot(1,2,2), </a:t>
            </a:r>
            <a:r>
              <a:rPr lang="en-US" altLang="zh-CN" sz="1500" dirty="0" err="1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imagesc</a:t>
            </a:r>
            <a:r>
              <a:rPr lang="en-US" altLang="zh-CN" sz="1500" dirty="0">
                <a:solidFill>
                  <a:srgbClr val="C854B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(Gy); title('Horizontal edges (Gy)'); colormap gray</a:t>
            </a:r>
            <a:endParaRPr lang="zh-CN" altLang="en-US" sz="1500" dirty="0">
              <a:solidFill>
                <a:srgbClr val="C854BD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endParaRPr lang="zh-CN" altLang="en-US" sz="15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7D5208E-A06A-C4F7-07E3-4A1C496821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3A34E15-57B3-4518-8ED1-32E78C59E1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30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5014</TotalTime>
  <Words>1662</Words>
  <Application>Microsoft Office PowerPoint</Application>
  <PresentationFormat>全屏显示(16:9)</PresentationFormat>
  <Paragraphs>212</Paragraphs>
  <Slides>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宋体</vt:lpstr>
      <vt:lpstr>Microsoft YaHei</vt:lpstr>
      <vt:lpstr>Arial</vt:lpstr>
      <vt:lpstr>Calibri</vt:lpstr>
      <vt:lpstr>Cascadia Code</vt:lpstr>
      <vt:lpstr>Cascadia Mono</vt:lpstr>
      <vt:lpstr>Wingdings</vt:lpstr>
      <vt:lpstr>PPP</vt:lpstr>
      <vt:lpstr>Visio</vt:lpstr>
      <vt:lpstr>MATLAB Fundamental Laboratory Handbook (MATLAB) </vt:lpstr>
      <vt:lpstr>Image Processing Fundamentals</vt:lpstr>
      <vt:lpstr>Image Conversion and Display</vt:lpstr>
      <vt:lpstr>Image Reshaping, Cropping and Creation</vt:lpstr>
      <vt:lpstr>Image Resizing</vt:lpstr>
      <vt:lpstr>Image Output</vt:lpstr>
      <vt:lpstr>Convolution Operations </vt:lpstr>
      <vt:lpstr>Smoothing and Difference Masks</vt:lpstr>
      <vt:lpstr>Smoothing and Difference Masks</vt:lpstr>
      <vt:lpstr>Gaussian Derivatives</vt:lpstr>
      <vt:lpstr>Convolution Operations </vt:lpstr>
      <vt:lpstr>Smoothing and Difference Masks</vt:lpstr>
      <vt:lpstr>Smoothing and Difference Masks</vt:lpstr>
      <vt:lpstr>Smoothing and Difference Masks</vt:lpstr>
      <vt:lpstr>Difference-of-Gaussians (DoG)</vt:lpstr>
      <vt:lpstr>Smoothing and Difference Masks</vt:lpstr>
      <vt:lpstr>Edge Detection Techniques</vt:lpstr>
      <vt:lpstr>Sobel and Prewitt operators</vt:lpstr>
      <vt:lpstr>Laplacian of Gaussian (LoG)</vt:lpstr>
      <vt:lpstr>Canny edge detector</vt:lpstr>
      <vt:lpstr>Canny (Multi-Stage Optimal Edge Detector)</vt:lpstr>
      <vt:lpstr>Edge Detection Techniques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1012</cp:revision>
  <cp:lastPrinted>2020-10-12T18:10:00Z</cp:lastPrinted>
  <dcterms:created xsi:type="dcterms:W3CDTF">2014-03-23T18:36:00Z</dcterms:created>
  <dcterms:modified xsi:type="dcterms:W3CDTF">2025-11-12T06:49:47Z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